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4434" r:id="rId2"/>
    <p:sldId id="4435" r:id="rId3"/>
    <p:sldId id="4436" r:id="rId4"/>
    <p:sldId id="4414" r:id="rId5"/>
    <p:sldId id="4457" r:id="rId6"/>
    <p:sldId id="4441" r:id="rId7"/>
    <p:sldId id="4458" r:id="rId8"/>
    <p:sldId id="4459" r:id="rId9"/>
    <p:sldId id="4460" r:id="rId10"/>
    <p:sldId id="4461" r:id="rId11"/>
    <p:sldId id="4462" r:id="rId12"/>
    <p:sldId id="4463" r:id="rId13"/>
    <p:sldId id="4464" r:id="rId14"/>
    <p:sldId id="4465" r:id="rId15"/>
    <p:sldId id="4466" r:id="rId16"/>
    <p:sldId id="4467" r:id="rId17"/>
    <p:sldId id="4468" r:id="rId18"/>
    <p:sldId id="4469" r:id="rId19"/>
    <p:sldId id="4470" r:id="rId20"/>
    <p:sldId id="4471" r:id="rId21"/>
    <p:sldId id="4472" r:id="rId22"/>
    <p:sldId id="4473" r:id="rId23"/>
    <p:sldId id="4456" r:id="rId24"/>
  </p:sldIdLst>
  <p:sldSz cx="12858750" cy="723265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>
          <p15:clr>
            <a:srgbClr val="A4A3A4"/>
          </p15:clr>
        </p15:guide>
        <p15:guide id="2" orient="horz" pos="4183">
          <p15:clr>
            <a:srgbClr val="A4A3A4"/>
          </p15:clr>
        </p15:guide>
        <p15:guide id="3" pos="4050">
          <p15:clr>
            <a:srgbClr val="A4A3A4"/>
          </p15:clr>
        </p15:guide>
        <p15:guide id="4" pos="557">
          <p15:clr>
            <a:srgbClr val="A4A3A4"/>
          </p15:clr>
        </p15:guide>
        <p15:guide id="5" pos="749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B0F0"/>
    <a:srgbClr val="4BC1DD"/>
    <a:srgbClr val="C00000"/>
    <a:srgbClr val="D14E5B"/>
    <a:srgbClr val="CA8F45"/>
    <a:srgbClr val="58A9CC"/>
    <a:srgbClr val="0C2744"/>
    <a:srgbClr val="29ABE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9" autoAdjust="0"/>
    <p:restoredTop sz="93216" autoAdjust="0"/>
  </p:normalViewPr>
  <p:slideViewPr>
    <p:cSldViewPr>
      <p:cViewPr varScale="1">
        <p:scale>
          <a:sx n="74" d="100"/>
          <a:sy n="74" d="100"/>
        </p:scale>
        <p:origin x="278" y="62"/>
      </p:cViewPr>
      <p:guideLst>
        <p:guide orient="horz" pos="328"/>
        <p:guide orient="horz" pos="4183"/>
        <p:guide pos="4050"/>
        <p:guide pos="557"/>
        <p:guide pos="7497"/>
      </p:guideLst>
    </p:cSldViewPr>
  </p:slideViewPr>
  <p:outlineViewPr>
    <p:cViewPr>
      <p:scale>
        <a:sx n="100" d="100"/>
        <a:sy n="100" d="100"/>
      </p:scale>
      <p:origin x="0" y="-103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t>2019/10/14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幸运日素材 </a:t>
            </a:r>
            <a:r>
              <a:rPr lang="en-US" altLang="zh-CN" dirty="0" err="1"/>
              <a:t>淘宝店：https</a:t>
            </a:r>
            <a:r>
              <a:rPr lang="en-US" altLang="zh-CN" dirty="0"/>
              <a:t>://shop145643496.taobao.com
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523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0650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23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8576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1577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75559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0075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872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71484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022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7566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8302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5583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幸运日素材 </a:t>
            </a:r>
            <a:r>
              <a:rPr lang="en-US" altLang="zh-CN" dirty="0" err="1"/>
              <a:t>淘宝店：https</a:t>
            </a:r>
            <a:r>
              <a:rPr lang="en-US" altLang="zh-CN" dirty="0"/>
              <a:t>://shop145643496.taobao.com
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4</a:t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320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0713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194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8054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" y="0"/>
            <a:ext cx="12858045" cy="723265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438150" y="-246446"/>
            <a:ext cx="13735050" cy="7725542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  <a:effectLst>
            <a:softEdge rad="749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slideLayout" Target="../slideLayouts/slideLayout1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259"/>
          <p:cNvSpPr>
            <a:spLocks noChangeArrowheads="1"/>
          </p:cNvSpPr>
          <p:nvPr/>
        </p:nvSpPr>
        <p:spPr bwMode="auto">
          <a:xfrm>
            <a:off x="2133600" y="2465226"/>
            <a:ext cx="859155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6600" b="1" dirty="0">
                <a:solidFill>
                  <a:schemeClr val="bg1"/>
                </a:solidFill>
                <a:cs typeface="Arial" panose="020B0604020202020204" pitchFamily="34" charset="0"/>
              </a:rPr>
              <a:t>网上购物商城系统</a:t>
            </a:r>
          </a:p>
        </p:txBody>
      </p:sp>
      <p:sp>
        <p:nvSpPr>
          <p:cNvPr id="13" name="矩形 259"/>
          <p:cNvSpPr>
            <a:spLocks noChangeArrowheads="1"/>
          </p:cNvSpPr>
          <p:nvPr/>
        </p:nvSpPr>
        <p:spPr bwMode="auto">
          <a:xfrm>
            <a:off x="2891288" y="3904357"/>
            <a:ext cx="6466574" cy="676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endParaRPr lang="zh-CN" altLang="en-US" sz="200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zh-CN" alt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指导老师：     魏银珍       </a:t>
            </a:r>
          </a:p>
        </p:txBody>
      </p:sp>
      <p:pic>
        <p:nvPicPr>
          <p:cNvPr id="7" name="Could This Be Lov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6124575" y="-1640259"/>
            <a:ext cx="609600" cy="609600"/>
          </a:xfrm>
          <a:prstGeom prst="rect">
            <a:avLst/>
          </a:prstGeom>
        </p:spPr>
      </p:pic>
      <p:sp>
        <p:nvSpPr>
          <p:cNvPr id="5" name="矩形 259">
            <a:extLst>
              <a:ext uri="{FF2B5EF4-FFF2-40B4-BE49-F238E27FC236}">
                <a16:creationId xmlns:a16="http://schemas.microsoft.com/office/drawing/2014/main" id="{20055D6D-30CA-4B30-9E9C-2E2447F2E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6088" y="4590213"/>
            <a:ext cx="6466574" cy="676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endParaRPr lang="zh-CN" altLang="en-US" sz="200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zh-CN" alt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答辩人：汤坤 张霄 童万修</a:t>
            </a:r>
          </a:p>
        </p:txBody>
      </p:sp>
      <p:sp>
        <p:nvSpPr>
          <p:cNvPr id="6" name="矩形 259">
            <a:extLst>
              <a:ext uri="{FF2B5EF4-FFF2-40B4-BE49-F238E27FC236}">
                <a16:creationId xmlns:a16="http://schemas.microsoft.com/office/drawing/2014/main" id="{C259CBF0-BB84-4806-ADED-276CAEB6D7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2991" y="5276069"/>
            <a:ext cx="6466574" cy="676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endParaRPr lang="zh-CN" altLang="en-US" sz="200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zh-CN" alt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班级：     软件</a:t>
            </a:r>
            <a:r>
              <a:rPr lang="en-US" altLang="zh-CN" sz="2000" dirty="0">
                <a:solidFill>
                  <a:schemeClr val="bg1"/>
                </a:solidFill>
                <a:cs typeface="Arial" panose="020B0604020202020204" pitchFamily="34" charset="0"/>
              </a:rPr>
              <a:t>1603</a:t>
            </a:r>
            <a:r>
              <a:rPr lang="zh-CN" alt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班       </a:t>
            </a: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5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0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0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00"/>
                            </p:stCondLst>
                            <p:childTnLst>
                              <p:par>
                                <p:cTn id="3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00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150"/>
                            </p:stCondLst>
                            <p:childTnLst>
                              <p:par>
                                <p:cTn id="4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2" grpId="0"/>
      <p:bldP spid="12" grpId="1"/>
      <p:bldP spid="13" grpId="0"/>
      <p:bldP spid="13" grpId="1"/>
      <p:bldP spid="5" grpId="0"/>
      <p:bldP spid="5" grpId="1"/>
      <p:bldP spid="6" grpId="0"/>
      <p:bldP spid="6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396966" y="2001588"/>
            <a:ext cx="4434778" cy="3229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985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04</a:t>
            </a:r>
            <a:endParaRPr lang="zh-CN" altLang="en-US" sz="20985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7" name="直接连接符 6"/>
          <p:cNvCxnSpPr>
            <a:cxnSpLocks/>
          </p:cNvCxnSpPr>
          <p:nvPr>
            <p:custDataLst>
              <p:tags r:id="rId3"/>
            </p:custDataLst>
          </p:nvPr>
        </p:nvCxnSpPr>
        <p:spPr>
          <a:xfrm>
            <a:off x="5714638" y="3616325"/>
            <a:ext cx="4963209" cy="0"/>
          </a:xfrm>
          <a:prstGeom prst="line">
            <a:avLst/>
          </a:prstGeom>
          <a:ln w="1270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5512517" y="2687434"/>
            <a:ext cx="5381354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功能描述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5655888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8"/>
          <p:cNvSpPr txBox="1"/>
          <p:nvPr/>
        </p:nvSpPr>
        <p:spPr>
          <a:xfrm>
            <a:off x="857250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功能描述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4970238B-BAB6-4D0E-B467-E2B7218A8BEE}"/>
              </a:ext>
            </a:extLst>
          </p:cNvPr>
          <p:cNvSpPr txBox="1"/>
          <p:nvPr/>
        </p:nvSpPr>
        <p:spPr>
          <a:xfrm>
            <a:off x="1604839" y="978390"/>
            <a:ext cx="9043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FFFF"/>
                </a:solidFill>
              </a:rPr>
              <a:t>4.1</a:t>
            </a:r>
            <a:r>
              <a:rPr lang="zh-CN" altLang="en-US" sz="3200" b="1" dirty="0">
                <a:solidFill>
                  <a:srgbClr val="FFFFFF"/>
                </a:solidFill>
              </a:rPr>
              <a:t>用户登录界面</a:t>
            </a:r>
            <a:endParaRPr lang="en-US" altLang="zh-CN" sz="3200" b="1" dirty="0">
              <a:solidFill>
                <a:srgbClr val="FFFFFF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4612B6B-63D7-4266-9B40-F35C2B8AF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883" y="1816125"/>
            <a:ext cx="8964996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83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8"/>
          <p:cNvSpPr txBox="1"/>
          <p:nvPr/>
        </p:nvSpPr>
        <p:spPr>
          <a:xfrm>
            <a:off x="857250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功能描述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DC22BC74-CE7D-4D08-A7C9-420DCD4A4075}"/>
              </a:ext>
            </a:extLst>
          </p:cNvPr>
          <p:cNvSpPr txBox="1"/>
          <p:nvPr/>
        </p:nvSpPr>
        <p:spPr>
          <a:xfrm>
            <a:off x="1604839" y="1600101"/>
            <a:ext cx="90439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FFFF"/>
                </a:solidFill>
              </a:rPr>
              <a:t>用户必须注册成功后才能进入系统首页，随意浏览系统各种商品和新闻等信息，购买需要的商品。</a:t>
            </a:r>
            <a:endParaRPr lang="zh-CN" altLang="zh-CN" sz="2800" b="1" dirty="0">
              <a:solidFill>
                <a:srgbClr val="FFFFFF"/>
              </a:solidFill>
            </a:endParaRPr>
          </a:p>
        </p:txBody>
      </p:sp>
      <p:sp>
        <p:nvSpPr>
          <p:cNvPr id="7" name="TextBox 24">
            <a:extLst>
              <a:ext uri="{FF2B5EF4-FFF2-40B4-BE49-F238E27FC236}">
                <a16:creationId xmlns:a16="http://schemas.microsoft.com/office/drawing/2014/main" id="{64C1418E-9025-409C-A04F-9B6977D367D3}"/>
              </a:ext>
            </a:extLst>
          </p:cNvPr>
          <p:cNvSpPr txBox="1"/>
          <p:nvPr/>
        </p:nvSpPr>
        <p:spPr>
          <a:xfrm>
            <a:off x="1604839" y="978390"/>
            <a:ext cx="9043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FFFF"/>
                </a:solidFill>
              </a:rPr>
              <a:t>说明：</a:t>
            </a:r>
            <a:endParaRPr lang="en-US" altLang="zh-CN" sz="32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4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8"/>
          <p:cNvSpPr txBox="1"/>
          <p:nvPr/>
        </p:nvSpPr>
        <p:spPr>
          <a:xfrm>
            <a:off x="857250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功能描述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4970238B-BAB6-4D0E-B467-E2B7218A8BEE}"/>
              </a:ext>
            </a:extLst>
          </p:cNvPr>
          <p:cNvSpPr txBox="1"/>
          <p:nvPr/>
        </p:nvSpPr>
        <p:spPr>
          <a:xfrm>
            <a:off x="1604839" y="978390"/>
            <a:ext cx="904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FFFF"/>
                </a:solidFill>
              </a:rPr>
              <a:t>4.2</a:t>
            </a:r>
            <a:r>
              <a:rPr lang="zh-CN" altLang="en-US" b="1" dirty="0">
                <a:solidFill>
                  <a:srgbClr val="FFFFFF"/>
                </a:solidFill>
              </a:rPr>
              <a:t>注册界面</a:t>
            </a:r>
            <a:endParaRPr lang="en-US" altLang="zh-CN" b="1" dirty="0">
              <a:solidFill>
                <a:srgbClr val="FFFFFF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4F7064-EFF8-4863-AC12-4ED925183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871" y="1672109"/>
            <a:ext cx="9043970" cy="423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3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8"/>
          <p:cNvSpPr txBox="1"/>
          <p:nvPr/>
        </p:nvSpPr>
        <p:spPr>
          <a:xfrm>
            <a:off x="857250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功能描述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DC22BC74-CE7D-4D08-A7C9-420DCD4A4075}"/>
              </a:ext>
            </a:extLst>
          </p:cNvPr>
          <p:cNvSpPr txBox="1"/>
          <p:nvPr/>
        </p:nvSpPr>
        <p:spPr>
          <a:xfrm>
            <a:off x="1604839" y="1600101"/>
            <a:ext cx="90439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FFFF"/>
                </a:solidFill>
              </a:rPr>
              <a:t>通过本页面使用者可以注册本系统的用户，所有的信息必填，当用户准确的填完注册信息后系统会自动记录用户信息。</a:t>
            </a:r>
            <a:endParaRPr lang="zh-CN" altLang="zh-CN" sz="2800" b="1" dirty="0">
              <a:solidFill>
                <a:srgbClr val="FFFFFF"/>
              </a:solidFill>
            </a:endParaRPr>
          </a:p>
        </p:txBody>
      </p:sp>
      <p:sp>
        <p:nvSpPr>
          <p:cNvPr id="7" name="TextBox 24">
            <a:extLst>
              <a:ext uri="{FF2B5EF4-FFF2-40B4-BE49-F238E27FC236}">
                <a16:creationId xmlns:a16="http://schemas.microsoft.com/office/drawing/2014/main" id="{64C1418E-9025-409C-A04F-9B6977D367D3}"/>
              </a:ext>
            </a:extLst>
          </p:cNvPr>
          <p:cNvSpPr txBox="1"/>
          <p:nvPr/>
        </p:nvSpPr>
        <p:spPr>
          <a:xfrm>
            <a:off x="1604839" y="978390"/>
            <a:ext cx="9043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FFFF"/>
                </a:solidFill>
              </a:rPr>
              <a:t>说明：</a:t>
            </a:r>
            <a:endParaRPr lang="en-US" altLang="zh-CN" sz="32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8"/>
          <p:cNvSpPr txBox="1"/>
          <p:nvPr/>
        </p:nvSpPr>
        <p:spPr>
          <a:xfrm>
            <a:off x="857250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功能描述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4970238B-BAB6-4D0E-B467-E2B7218A8BEE}"/>
              </a:ext>
            </a:extLst>
          </p:cNvPr>
          <p:cNvSpPr txBox="1"/>
          <p:nvPr/>
        </p:nvSpPr>
        <p:spPr>
          <a:xfrm>
            <a:off x="1604839" y="978390"/>
            <a:ext cx="9043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FFFF"/>
                </a:solidFill>
              </a:rPr>
              <a:t>4.3</a:t>
            </a:r>
            <a:r>
              <a:rPr lang="zh-CN" altLang="en-US" sz="3200" b="1" dirty="0">
                <a:solidFill>
                  <a:srgbClr val="FFFFFF"/>
                </a:solidFill>
              </a:rPr>
              <a:t>商品展示模块</a:t>
            </a:r>
            <a:endParaRPr lang="en-US" altLang="zh-CN" sz="3200" b="1" dirty="0">
              <a:solidFill>
                <a:srgbClr val="FFFFFF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3BC43F8-18CD-45DF-8EA8-72F2D441F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919" y="1600101"/>
            <a:ext cx="8424935" cy="465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0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8"/>
          <p:cNvSpPr txBox="1"/>
          <p:nvPr/>
        </p:nvSpPr>
        <p:spPr>
          <a:xfrm>
            <a:off x="857250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功能描述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DC22BC74-CE7D-4D08-A7C9-420DCD4A4075}"/>
              </a:ext>
            </a:extLst>
          </p:cNvPr>
          <p:cNvSpPr txBox="1"/>
          <p:nvPr/>
        </p:nvSpPr>
        <p:spPr>
          <a:xfrm>
            <a:off x="1604839" y="1600101"/>
            <a:ext cx="904397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FFFF"/>
                </a:solidFill>
              </a:rPr>
              <a:t>用户可以在该页面浏览商品的详细信息，包括价格，各种性能参数等，该页面通过平铺方式向用户展示商品其中对商品进行简单的介绍，如果想了解更多可以直接点击商品。同时用户在该页面如果有满意的商品可以直接点击立即购买，相应的内容都将被系统发送到后台。</a:t>
            </a:r>
            <a:endParaRPr lang="zh-CN" altLang="zh-CN" sz="2800" b="1" dirty="0">
              <a:solidFill>
                <a:srgbClr val="FFFFFF"/>
              </a:solidFill>
            </a:endParaRPr>
          </a:p>
        </p:txBody>
      </p:sp>
      <p:sp>
        <p:nvSpPr>
          <p:cNvPr id="7" name="TextBox 24">
            <a:extLst>
              <a:ext uri="{FF2B5EF4-FFF2-40B4-BE49-F238E27FC236}">
                <a16:creationId xmlns:a16="http://schemas.microsoft.com/office/drawing/2014/main" id="{64C1418E-9025-409C-A04F-9B6977D367D3}"/>
              </a:ext>
            </a:extLst>
          </p:cNvPr>
          <p:cNvSpPr txBox="1"/>
          <p:nvPr/>
        </p:nvSpPr>
        <p:spPr>
          <a:xfrm>
            <a:off x="1604839" y="978390"/>
            <a:ext cx="9043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FFFF"/>
                </a:solidFill>
              </a:rPr>
              <a:t>说明：</a:t>
            </a:r>
            <a:endParaRPr lang="en-US" altLang="zh-CN" sz="32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48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8"/>
          <p:cNvSpPr txBox="1"/>
          <p:nvPr/>
        </p:nvSpPr>
        <p:spPr>
          <a:xfrm>
            <a:off x="857250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功能描述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4970238B-BAB6-4D0E-B467-E2B7218A8BEE}"/>
              </a:ext>
            </a:extLst>
          </p:cNvPr>
          <p:cNvSpPr txBox="1"/>
          <p:nvPr/>
        </p:nvSpPr>
        <p:spPr>
          <a:xfrm>
            <a:off x="1532831" y="978390"/>
            <a:ext cx="9043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FFFF"/>
                </a:solidFill>
              </a:rPr>
              <a:t>4.4</a:t>
            </a:r>
            <a:r>
              <a:rPr lang="zh-CN" altLang="en-US" sz="3200" b="1" dirty="0">
                <a:solidFill>
                  <a:srgbClr val="FFFFFF"/>
                </a:solidFill>
              </a:rPr>
              <a:t>我的订单</a:t>
            </a:r>
            <a:endParaRPr lang="en-US" altLang="zh-CN" sz="3200" b="1" dirty="0">
              <a:solidFill>
                <a:srgbClr val="FFFFFF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20331F-6575-4B94-8D69-164031E3E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588" y="1546083"/>
            <a:ext cx="9755323" cy="470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8"/>
          <p:cNvSpPr txBox="1"/>
          <p:nvPr/>
        </p:nvSpPr>
        <p:spPr>
          <a:xfrm>
            <a:off x="857250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功能描述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DC22BC74-CE7D-4D08-A7C9-420DCD4A4075}"/>
              </a:ext>
            </a:extLst>
          </p:cNvPr>
          <p:cNvSpPr txBox="1"/>
          <p:nvPr/>
        </p:nvSpPr>
        <p:spPr>
          <a:xfrm>
            <a:off x="1604839" y="1600101"/>
            <a:ext cx="90439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FFFF"/>
                </a:solidFill>
              </a:rPr>
              <a:t>本页面展示了订单的详细信息，可以看到用户购买的数量，和所购买商品的详细信息，系统管理员对订单的数据信息进行确认，可以查看到用户填写的收货地址和联系方式等。</a:t>
            </a:r>
            <a:endParaRPr lang="zh-CN" altLang="zh-CN" sz="2800" b="1" dirty="0">
              <a:solidFill>
                <a:srgbClr val="FFFFFF"/>
              </a:solidFill>
            </a:endParaRPr>
          </a:p>
        </p:txBody>
      </p:sp>
      <p:sp>
        <p:nvSpPr>
          <p:cNvPr id="7" name="TextBox 24">
            <a:extLst>
              <a:ext uri="{FF2B5EF4-FFF2-40B4-BE49-F238E27FC236}">
                <a16:creationId xmlns:a16="http://schemas.microsoft.com/office/drawing/2014/main" id="{64C1418E-9025-409C-A04F-9B6977D367D3}"/>
              </a:ext>
            </a:extLst>
          </p:cNvPr>
          <p:cNvSpPr txBox="1"/>
          <p:nvPr/>
        </p:nvSpPr>
        <p:spPr>
          <a:xfrm>
            <a:off x="1604839" y="978390"/>
            <a:ext cx="9043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FFFF"/>
                </a:solidFill>
              </a:rPr>
              <a:t>说明：</a:t>
            </a:r>
            <a:endParaRPr lang="en-US" altLang="zh-CN" sz="32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20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8"/>
          <p:cNvSpPr txBox="1"/>
          <p:nvPr/>
        </p:nvSpPr>
        <p:spPr>
          <a:xfrm>
            <a:off x="857250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功能描述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4970238B-BAB6-4D0E-B467-E2B7218A8BEE}"/>
              </a:ext>
            </a:extLst>
          </p:cNvPr>
          <p:cNvSpPr txBox="1"/>
          <p:nvPr/>
        </p:nvSpPr>
        <p:spPr>
          <a:xfrm>
            <a:off x="1532831" y="978390"/>
            <a:ext cx="9043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FFFF"/>
                </a:solidFill>
              </a:rPr>
              <a:t>4.5</a:t>
            </a:r>
            <a:r>
              <a:rPr lang="zh-CN" altLang="en-US" sz="3200" b="1" dirty="0">
                <a:solidFill>
                  <a:srgbClr val="FFFFFF"/>
                </a:solidFill>
              </a:rPr>
              <a:t>后台登录页面</a:t>
            </a:r>
            <a:endParaRPr lang="en-US" altLang="zh-CN" sz="3200" b="1" dirty="0">
              <a:solidFill>
                <a:srgbClr val="FFFFFF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A63D794-AB33-46BE-B3AA-0CE5CE5E4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867" y="1816125"/>
            <a:ext cx="9145016" cy="481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5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H_SubTitle_1"/>
          <p:cNvSpPr/>
          <p:nvPr>
            <p:custDataLst>
              <p:tags r:id="rId2"/>
            </p:custDataLst>
          </p:nvPr>
        </p:nvSpPr>
        <p:spPr>
          <a:xfrm>
            <a:off x="5379974" y="1339570"/>
            <a:ext cx="4012975" cy="742357"/>
          </a:xfrm>
          <a:custGeom>
            <a:avLst/>
            <a:gdLst>
              <a:gd name="connsiteX0" fmla="*/ 0 w 4508453"/>
              <a:gd name="connsiteY0" fmla="*/ 484779 h 969560"/>
              <a:gd name="connsiteX1" fmla="*/ 0 w 4508453"/>
              <a:gd name="connsiteY1" fmla="*/ 484780 h 969560"/>
              <a:gd name="connsiteX2" fmla="*/ 0 w 4508453"/>
              <a:gd name="connsiteY2" fmla="*/ 484780 h 969560"/>
              <a:gd name="connsiteX3" fmla="*/ 1260428 w 4508453"/>
              <a:gd name="connsiteY3" fmla="*/ 88141 h 969560"/>
              <a:gd name="connsiteX4" fmla="*/ 1260428 w 4508453"/>
              <a:gd name="connsiteY4" fmla="*/ 890894 h 969560"/>
              <a:gd name="connsiteX5" fmla="*/ 3969982 w 4508453"/>
              <a:gd name="connsiteY5" fmla="*/ 890894 h 969560"/>
              <a:gd name="connsiteX6" fmla="*/ 4411496 w 4508453"/>
              <a:gd name="connsiteY6" fmla="*/ 489518 h 969560"/>
              <a:gd name="connsiteX7" fmla="*/ 4411497 w 4508453"/>
              <a:gd name="connsiteY7" fmla="*/ 489518 h 969560"/>
              <a:gd name="connsiteX8" fmla="*/ 3969983 w 4508453"/>
              <a:gd name="connsiteY8" fmla="*/ 88141 h 969560"/>
              <a:gd name="connsiteX9" fmla="*/ 484780 w 4508453"/>
              <a:gd name="connsiteY9" fmla="*/ 0 h 969560"/>
              <a:gd name="connsiteX10" fmla="*/ 4023673 w 4508453"/>
              <a:gd name="connsiteY10" fmla="*/ 0 h 969560"/>
              <a:gd name="connsiteX11" fmla="*/ 4508453 w 4508453"/>
              <a:gd name="connsiteY11" fmla="*/ 484780 h 969560"/>
              <a:gd name="connsiteX12" fmla="*/ 4508452 w 4508453"/>
              <a:gd name="connsiteY12" fmla="*/ 484780 h 969560"/>
              <a:gd name="connsiteX13" fmla="*/ 4023672 w 4508453"/>
              <a:gd name="connsiteY13" fmla="*/ 969560 h 969560"/>
              <a:gd name="connsiteX14" fmla="*/ 484780 w 4508453"/>
              <a:gd name="connsiteY14" fmla="*/ 969559 h 969560"/>
              <a:gd name="connsiteX15" fmla="*/ 9849 w 4508453"/>
              <a:gd name="connsiteY15" fmla="*/ 582479 h 969560"/>
              <a:gd name="connsiteX16" fmla="*/ 0 w 4508453"/>
              <a:gd name="connsiteY16" fmla="*/ 484780 h 969560"/>
              <a:gd name="connsiteX17" fmla="*/ 9849 w 4508453"/>
              <a:gd name="connsiteY17" fmla="*/ 387080 h 969560"/>
              <a:gd name="connsiteX18" fmla="*/ 484780 w 4508453"/>
              <a:gd name="connsiteY18" fmla="*/ 0 h 96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08453" h="969560">
                <a:moveTo>
                  <a:pt x="0" y="484779"/>
                </a:moveTo>
                <a:lnTo>
                  <a:pt x="0" y="484780"/>
                </a:lnTo>
                <a:lnTo>
                  <a:pt x="0" y="484780"/>
                </a:lnTo>
                <a:close/>
                <a:moveTo>
                  <a:pt x="1260428" y="88141"/>
                </a:moveTo>
                <a:lnTo>
                  <a:pt x="1260428" y="890894"/>
                </a:lnTo>
                <a:lnTo>
                  <a:pt x="3969982" y="890894"/>
                </a:lnTo>
                <a:cubicBezTo>
                  <a:pt x="4213824" y="890894"/>
                  <a:pt x="4411496" y="711192"/>
                  <a:pt x="4411496" y="489518"/>
                </a:cubicBezTo>
                <a:lnTo>
                  <a:pt x="4411497" y="489518"/>
                </a:lnTo>
                <a:cubicBezTo>
                  <a:pt x="4411497" y="267843"/>
                  <a:pt x="4213825" y="88141"/>
                  <a:pt x="3969983" y="88141"/>
                </a:cubicBezTo>
                <a:close/>
                <a:moveTo>
                  <a:pt x="484780" y="0"/>
                </a:moveTo>
                <a:lnTo>
                  <a:pt x="4023673" y="0"/>
                </a:lnTo>
                <a:cubicBezTo>
                  <a:pt x="4291410" y="0"/>
                  <a:pt x="4508453" y="217043"/>
                  <a:pt x="4508453" y="484780"/>
                </a:cubicBezTo>
                <a:lnTo>
                  <a:pt x="4508452" y="484780"/>
                </a:lnTo>
                <a:cubicBezTo>
                  <a:pt x="4508452" y="752517"/>
                  <a:pt x="4291409" y="969560"/>
                  <a:pt x="4023672" y="969560"/>
                </a:cubicBezTo>
                <a:lnTo>
                  <a:pt x="484780" y="969559"/>
                </a:lnTo>
                <a:cubicBezTo>
                  <a:pt x="250510" y="969559"/>
                  <a:pt x="55053" y="803386"/>
                  <a:pt x="9849" y="582479"/>
                </a:cubicBezTo>
                <a:lnTo>
                  <a:pt x="0" y="484780"/>
                </a:lnTo>
                <a:lnTo>
                  <a:pt x="9849" y="387080"/>
                </a:lnTo>
                <a:cubicBezTo>
                  <a:pt x="55053" y="166174"/>
                  <a:pt x="250510" y="0"/>
                  <a:pt x="4847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wrap="square" lIns="1367925" tIns="0" rIns="0" bIns="0" rtlCol="0" anchor="ctr" anchorCtr="0">
            <a:no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开发背景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MH_Other_1"/>
          <p:cNvSpPr txBox="1"/>
          <p:nvPr>
            <p:custDataLst>
              <p:tags r:id="rId3"/>
            </p:custDataLst>
          </p:nvPr>
        </p:nvSpPr>
        <p:spPr>
          <a:xfrm flipH="1">
            <a:off x="5583534" y="1424603"/>
            <a:ext cx="845841" cy="61542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anose="020B0503020202020204" pitchFamily="34" charset="0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zh-CN" sz="4000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rPr>
              <a:t>01</a:t>
            </a:r>
            <a:endParaRPr lang="zh-CN" altLang="en-US" sz="4000" dirty="0">
              <a:solidFill>
                <a:schemeClr val="bg1"/>
              </a:solidFill>
              <a:latin typeface="Arial" panose="020B0604020202020204" pitchFamily="34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9" name="MH_SubTitle_2"/>
          <p:cNvSpPr/>
          <p:nvPr>
            <p:custDataLst>
              <p:tags r:id="rId4"/>
            </p:custDataLst>
          </p:nvPr>
        </p:nvSpPr>
        <p:spPr>
          <a:xfrm flipH="1">
            <a:off x="3583912" y="2354366"/>
            <a:ext cx="4011444" cy="741208"/>
          </a:xfrm>
          <a:custGeom>
            <a:avLst/>
            <a:gdLst>
              <a:gd name="connsiteX0" fmla="*/ 0 w 4508453"/>
              <a:gd name="connsiteY0" fmla="*/ 484779 h 969560"/>
              <a:gd name="connsiteX1" fmla="*/ 0 w 4508453"/>
              <a:gd name="connsiteY1" fmla="*/ 484780 h 969560"/>
              <a:gd name="connsiteX2" fmla="*/ 0 w 4508453"/>
              <a:gd name="connsiteY2" fmla="*/ 484780 h 969560"/>
              <a:gd name="connsiteX3" fmla="*/ 3969983 w 4508453"/>
              <a:gd name="connsiteY3" fmla="*/ 88141 h 969560"/>
              <a:gd name="connsiteX4" fmla="*/ 4411497 w 4508453"/>
              <a:gd name="connsiteY4" fmla="*/ 489518 h 969560"/>
              <a:gd name="connsiteX5" fmla="*/ 4411496 w 4508453"/>
              <a:gd name="connsiteY5" fmla="*/ 489518 h 969560"/>
              <a:gd name="connsiteX6" fmla="*/ 3969982 w 4508453"/>
              <a:gd name="connsiteY6" fmla="*/ 890894 h 969560"/>
              <a:gd name="connsiteX7" fmla="*/ 1260428 w 4508453"/>
              <a:gd name="connsiteY7" fmla="*/ 890894 h 969560"/>
              <a:gd name="connsiteX8" fmla="*/ 1260428 w 4508453"/>
              <a:gd name="connsiteY8" fmla="*/ 88141 h 969560"/>
              <a:gd name="connsiteX9" fmla="*/ 4023673 w 4508453"/>
              <a:gd name="connsiteY9" fmla="*/ 0 h 969560"/>
              <a:gd name="connsiteX10" fmla="*/ 484780 w 4508453"/>
              <a:gd name="connsiteY10" fmla="*/ 0 h 969560"/>
              <a:gd name="connsiteX11" fmla="*/ 9849 w 4508453"/>
              <a:gd name="connsiteY11" fmla="*/ 387080 h 969560"/>
              <a:gd name="connsiteX12" fmla="*/ 0 w 4508453"/>
              <a:gd name="connsiteY12" fmla="*/ 484780 h 969560"/>
              <a:gd name="connsiteX13" fmla="*/ 9849 w 4508453"/>
              <a:gd name="connsiteY13" fmla="*/ 582479 h 969560"/>
              <a:gd name="connsiteX14" fmla="*/ 484780 w 4508453"/>
              <a:gd name="connsiteY14" fmla="*/ 969559 h 969560"/>
              <a:gd name="connsiteX15" fmla="*/ 4023672 w 4508453"/>
              <a:gd name="connsiteY15" fmla="*/ 969560 h 969560"/>
              <a:gd name="connsiteX16" fmla="*/ 4508452 w 4508453"/>
              <a:gd name="connsiteY16" fmla="*/ 484780 h 969560"/>
              <a:gd name="connsiteX17" fmla="*/ 4508453 w 4508453"/>
              <a:gd name="connsiteY17" fmla="*/ 484780 h 969560"/>
              <a:gd name="connsiteX18" fmla="*/ 4023673 w 4508453"/>
              <a:gd name="connsiteY18" fmla="*/ 0 h 96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08453" h="969560">
                <a:moveTo>
                  <a:pt x="0" y="484779"/>
                </a:moveTo>
                <a:lnTo>
                  <a:pt x="0" y="484780"/>
                </a:lnTo>
                <a:lnTo>
                  <a:pt x="0" y="484780"/>
                </a:lnTo>
                <a:close/>
                <a:moveTo>
                  <a:pt x="3969983" y="88141"/>
                </a:moveTo>
                <a:cubicBezTo>
                  <a:pt x="4213825" y="88141"/>
                  <a:pt x="4411497" y="267843"/>
                  <a:pt x="4411497" y="489518"/>
                </a:cubicBezTo>
                <a:lnTo>
                  <a:pt x="4411496" y="489518"/>
                </a:lnTo>
                <a:cubicBezTo>
                  <a:pt x="4411496" y="711192"/>
                  <a:pt x="4213824" y="890894"/>
                  <a:pt x="3969982" y="890894"/>
                </a:cubicBezTo>
                <a:lnTo>
                  <a:pt x="1260428" y="890894"/>
                </a:lnTo>
                <a:lnTo>
                  <a:pt x="1260428" y="88141"/>
                </a:lnTo>
                <a:close/>
                <a:moveTo>
                  <a:pt x="4023673" y="0"/>
                </a:moveTo>
                <a:lnTo>
                  <a:pt x="484780" y="0"/>
                </a:lnTo>
                <a:cubicBezTo>
                  <a:pt x="250510" y="0"/>
                  <a:pt x="55053" y="166174"/>
                  <a:pt x="9849" y="387080"/>
                </a:cubicBezTo>
                <a:lnTo>
                  <a:pt x="0" y="484780"/>
                </a:lnTo>
                <a:lnTo>
                  <a:pt x="9849" y="582479"/>
                </a:lnTo>
                <a:cubicBezTo>
                  <a:pt x="55053" y="803386"/>
                  <a:pt x="250510" y="969559"/>
                  <a:pt x="484780" y="969559"/>
                </a:cubicBezTo>
                <a:lnTo>
                  <a:pt x="4023672" y="969560"/>
                </a:lnTo>
                <a:cubicBezTo>
                  <a:pt x="4291409" y="969560"/>
                  <a:pt x="4508452" y="752517"/>
                  <a:pt x="4508452" y="484780"/>
                </a:cubicBezTo>
                <a:lnTo>
                  <a:pt x="4508453" y="484780"/>
                </a:lnTo>
                <a:cubicBezTo>
                  <a:pt x="4508453" y="217043"/>
                  <a:pt x="4291410" y="0"/>
                  <a:pt x="4023673" y="0"/>
                </a:cubicBez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wrap="square" lIns="323982" tIns="0" rIns="0" bIns="0" rtlCol="0" anchor="ctr">
            <a:noAutofit/>
          </a:bodyPr>
          <a:lstStyle/>
          <a:p>
            <a:pPr lvl="0"/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开发及运行环境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MH_Other_2"/>
          <p:cNvSpPr txBox="1"/>
          <p:nvPr>
            <p:custDataLst>
              <p:tags r:id="rId5"/>
            </p:custDataLst>
          </p:nvPr>
        </p:nvSpPr>
        <p:spPr>
          <a:xfrm flipH="1">
            <a:off x="6510257" y="2417257"/>
            <a:ext cx="845841" cy="61542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anose="020B0503020202020204" pitchFamily="34" charset="0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zh-CN" sz="4000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rPr>
              <a:t>02</a:t>
            </a:r>
            <a:endParaRPr lang="zh-CN" altLang="en-US" sz="4000" dirty="0">
              <a:solidFill>
                <a:schemeClr val="bg1"/>
              </a:solidFill>
              <a:latin typeface="Arial" panose="020B0604020202020204" pitchFamily="34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2" name="MH_SubTitle_1"/>
          <p:cNvSpPr/>
          <p:nvPr>
            <p:custDataLst>
              <p:tags r:id="rId6"/>
            </p:custDataLst>
          </p:nvPr>
        </p:nvSpPr>
        <p:spPr>
          <a:xfrm>
            <a:off x="5374484" y="3371848"/>
            <a:ext cx="4012975" cy="742357"/>
          </a:xfrm>
          <a:custGeom>
            <a:avLst/>
            <a:gdLst>
              <a:gd name="connsiteX0" fmla="*/ 0 w 4508453"/>
              <a:gd name="connsiteY0" fmla="*/ 484779 h 969560"/>
              <a:gd name="connsiteX1" fmla="*/ 0 w 4508453"/>
              <a:gd name="connsiteY1" fmla="*/ 484780 h 969560"/>
              <a:gd name="connsiteX2" fmla="*/ 0 w 4508453"/>
              <a:gd name="connsiteY2" fmla="*/ 484780 h 969560"/>
              <a:gd name="connsiteX3" fmla="*/ 1260428 w 4508453"/>
              <a:gd name="connsiteY3" fmla="*/ 88141 h 969560"/>
              <a:gd name="connsiteX4" fmla="*/ 1260428 w 4508453"/>
              <a:gd name="connsiteY4" fmla="*/ 890894 h 969560"/>
              <a:gd name="connsiteX5" fmla="*/ 3969982 w 4508453"/>
              <a:gd name="connsiteY5" fmla="*/ 890894 h 969560"/>
              <a:gd name="connsiteX6" fmla="*/ 4411496 w 4508453"/>
              <a:gd name="connsiteY6" fmla="*/ 489518 h 969560"/>
              <a:gd name="connsiteX7" fmla="*/ 4411497 w 4508453"/>
              <a:gd name="connsiteY7" fmla="*/ 489518 h 969560"/>
              <a:gd name="connsiteX8" fmla="*/ 3969983 w 4508453"/>
              <a:gd name="connsiteY8" fmla="*/ 88141 h 969560"/>
              <a:gd name="connsiteX9" fmla="*/ 484780 w 4508453"/>
              <a:gd name="connsiteY9" fmla="*/ 0 h 969560"/>
              <a:gd name="connsiteX10" fmla="*/ 4023673 w 4508453"/>
              <a:gd name="connsiteY10" fmla="*/ 0 h 969560"/>
              <a:gd name="connsiteX11" fmla="*/ 4508453 w 4508453"/>
              <a:gd name="connsiteY11" fmla="*/ 484780 h 969560"/>
              <a:gd name="connsiteX12" fmla="*/ 4508452 w 4508453"/>
              <a:gd name="connsiteY12" fmla="*/ 484780 h 969560"/>
              <a:gd name="connsiteX13" fmla="*/ 4023672 w 4508453"/>
              <a:gd name="connsiteY13" fmla="*/ 969560 h 969560"/>
              <a:gd name="connsiteX14" fmla="*/ 484780 w 4508453"/>
              <a:gd name="connsiteY14" fmla="*/ 969559 h 969560"/>
              <a:gd name="connsiteX15" fmla="*/ 9849 w 4508453"/>
              <a:gd name="connsiteY15" fmla="*/ 582479 h 969560"/>
              <a:gd name="connsiteX16" fmla="*/ 0 w 4508453"/>
              <a:gd name="connsiteY16" fmla="*/ 484780 h 969560"/>
              <a:gd name="connsiteX17" fmla="*/ 9849 w 4508453"/>
              <a:gd name="connsiteY17" fmla="*/ 387080 h 969560"/>
              <a:gd name="connsiteX18" fmla="*/ 484780 w 4508453"/>
              <a:gd name="connsiteY18" fmla="*/ 0 h 96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08453" h="969560">
                <a:moveTo>
                  <a:pt x="0" y="484779"/>
                </a:moveTo>
                <a:lnTo>
                  <a:pt x="0" y="484780"/>
                </a:lnTo>
                <a:lnTo>
                  <a:pt x="0" y="484780"/>
                </a:lnTo>
                <a:close/>
                <a:moveTo>
                  <a:pt x="1260428" y="88141"/>
                </a:moveTo>
                <a:lnTo>
                  <a:pt x="1260428" y="890894"/>
                </a:lnTo>
                <a:lnTo>
                  <a:pt x="3969982" y="890894"/>
                </a:lnTo>
                <a:cubicBezTo>
                  <a:pt x="4213824" y="890894"/>
                  <a:pt x="4411496" y="711192"/>
                  <a:pt x="4411496" y="489518"/>
                </a:cubicBezTo>
                <a:lnTo>
                  <a:pt x="4411497" y="489518"/>
                </a:lnTo>
                <a:cubicBezTo>
                  <a:pt x="4411497" y="267843"/>
                  <a:pt x="4213825" y="88141"/>
                  <a:pt x="3969983" y="88141"/>
                </a:cubicBezTo>
                <a:close/>
                <a:moveTo>
                  <a:pt x="484780" y="0"/>
                </a:moveTo>
                <a:lnTo>
                  <a:pt x="4023673" y="0"/>
                </a:lnTo>
                <a:cubicBezTo>
                  <a:pt x="4291410" y="0"/>
                  <a:pt x="4508453" y="217043"/>
                  <a:pt x="4508453" y="484780"/>
                </a:cubicBezTo>
                <a:lnTo>
                  <a:pt x="4508452" y="484780"/>
                </a:lnTo>
                <a:cubicBezTo>
                  <a:pt x="4508452" y="752517"/>
                  <a:pt x="4291409" y="969560"/>
                  <a:pt x="4023672" y="969560"/>
                </a:cubicBezTo>
                <a:lnTo>
                  <a:pt x="484780" y="969559"/>
                </a:lnTo>
                <a:cubicBezTo>
                  <a:pt x="250510" y="969559"/>
                  <a:pt x="55053" y="803386"/>
                  <a:pt x="9849" y="582479"/>
                </a:cubicBezTo>
                <a:lnTo>
                  <a:pt x="0" y="484780"/>
                </a:lnTo>
                <a:lnTo>
                  <a:pt x="9849" y="387080"/>
                </a:lnTo>
                <a:cubicBezTo>
                  <a:pt x="55053" y="166174"/>
                  <a:pt x="250510" y="0"/>
                  <a:pt x="4847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wrap="square" lIns="1367925" tIns="0" rIns="0" bIns="0" rtlCol="0" anchor="ctr" anchorCtr="0">
            <a:no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系统设计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MH_Other_1"/>
          <p:cNvSpPr txBox="1"/>
          <p:nvPr>
            <p:custDataLst>
              <p:tags r:id="rId7"/>
            </p:custDataLst>
          </p:nvPr>
        </p:nvSpPr>
        <p:spPr>
          <a:xfrm flipH="1">
            <a:off x="5595602" y="3575966"/>
            <a:ext cx="845841" cy="61542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anose="020B0503020202020204" pitchFamily="34" charset="0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zh-CN" sz="4000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rPr>
              <a:t>03</a:t>
            </a:r>
            <a:endParaRPr lang="zh-CN" altLang="en-US" sz="4000" dirty="0">
              <a:solidFill>
                <a:schemeClr val="bg1"/>
              </a:solidFill>
              <a:latin typeface="Arial" panose="020B0604020202020204" pitchFamily="34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1" name="MH_SubTitle_2"/>
          <p:cNvSpPr/>
          <p:nvPr>
            <p:custDataLst>
              <p:tags r:id="rId8"/>
            </p:custDataLst>
          </p:nvPr>
        </p:nvSpPr>
        <p:spPr>
          <a:xfrm flipH="1">
            <a:off x="3589880" y="4396495"/>
            <a:ext cx="4011444" cy="741208"/>
          </a:xfrm>
          <a:custGeom>
            <a:avLst/>
            <a:gdLst>
              <a:gd name="connsiteX0" fmla="*/ 0 w 4508453"/>
              <a:gd name="connsiteY0" fmla="*/ 484779 h 969560"/>
              <a:gd name="connsiteX1" fmla="*/ 0 w 4508453"/>
              <a:gd name="connsiteY1" fmla="*/ 484780 h 969560"/>
              <a:gd name="connsiteX2" fmla="*/ 0 w 4508453"/>
              <a:gd name="connsiteY2" fmla="*/ 484780 h 969560"/>
              <a:gd name="connsiteX3" fmla="*/ 3969983 w 4508453"/>
              <a:gd name="connsiteY3" fmla="*/ 88141 h 969560"/>
              <a:gd name="connsiteX4" fmla="*/ 4411497 w 4508453"/>
              <a:gd name="connsiteY4" fmla="*/ 489518 h 969560"/>
              <a:gd name="connsiteX5" fmla="*/ 4411496 w 4508453"/>
              <a:gd name="connsiteY5" fmla="*/ 489518 h 969560"/>
              <a:gd name="connsiteX6" fmla="*/ 3969982 w 4508453"/>
              <a:gd name="connsiteY6" fmla="*/ 890894 h 969560"/>
              <a:gd name="connsiteX7" fmla="*/ 1260428 w 4508453"/>
              <a:gd name="connsiteY7" fmla="*/ 890894 h 969560"/>
              <a:gd name="connsiteX8" fmla="*/ 1260428 w 4508453"/>
              <a:gd name="connsiteY8" fmla="*/ 88141 h 969560"/>
              <a:gd name="connsiteX9" fmla="*/ 4023673 w 4508453"/>
              <a:gd name="connsiteY9" fmla="*/ 0 h 969560"/>
              <a:gd name="connsiteX10" fmla="*/ 484780 w 4508453"/>
              <a:gd name="connsiteY10" fmla="*/ 0 h 969560"/>
              <a:gd name="connsiteX11" fmla="*/ 9849 w 4508453"/>
              <a:gd name="connsiteY11" fmla="*/ 387080 h 969560"/>
              <a:gd name="connsiteX12" fmla="*/ 0 w 4508453"/>
              <a:gd name="connsiteY12" fmla="*/ 484780 h 969560"/>
              <a:gd name="connsiteX13" fmla="*/ 9849 w 4508453"/>
              <a:gd name="connsiteY13" fmla="*/ 582479 h 969560"/>
              <a:gd name="connsiteX14" fmla="*/ 484780 w 4508453"/>
              <a:gd name="connsiteY14" fmla="*/ 969559 h 969560"/>
              <a:gd name="connsiteX15" fmla="*/ 4023672 w 4508453"/>
              <a:gd name="connsiteY15" fmla="*/ 969560 h 969560"/>
              <a:gd name="connsiteX16" fmla="*/ 4508452 w 4508453"/>
              <a:gd name="connsiteY16" fmla="*/ 484780 h 969560"/>
              <a:gd name="connsiteX17" fmla="*/ 4508453 w 4508453"/>
              <a:gd name="connsiteY17" fmla="*/ 484780 h 969560"/>
              <a:gd name="connsiteX18" fmla="*/ 4023673 w 4508453"/>
              <a:gd name="connsiteY18" fmla="*/ 0 h 96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08453" h="969560">
                <a:moveTo>
                  <a:pt x="0" y="484779"/>
                </a:moveTo>
                <a:lnTo>
                  <a:pt x="0" y="484780"/>
                </a:lnTo>
                <a:lnTo>
                  <a:pt x="0" y="484780"/>
                </a:lnTo>
                <a:close/>
                <a:moveTo>
                  <a:pt x="3969983" y="88141"/>
                </a:moveTo>
                <a:cubicBezTo>
                  <a:pt x="4213825" y="88141"/>
                  <a:pt x="4411497" y="267843"/>
                  <a:pt x="4411497" y="489518"/>
                </a:cubicBezTo>
                <a:lnTo>
                  <a:pt x="4411496" y="489518"/>
                </a:lnTo>
                <a:cubicBezTo>
                  <a:pt x="4411496" y="711192"/>
                  <a:pt x="4213824" y="890894"/>
                  <a:pt x="3969982" y="890894"/>
                </a:cubicBezTo>
                <a:lnTo>
                  <a:pt x="1260428" y="890894"/>
                </a:lnTo>
                <a:lnTo>
                  <a:pt x="1260428" y="88141"/>
                </a:lnTo>
                <a:close/>
                <a:moveTo>
                  <a:pt x="4023673" y="0"/>
                </a:moveTo>
                <a:lnTo>
                  <a:pt x="484780" y="0"/>
                </a:lnTo>
                <a:cubicBezTo>
                  <a:pt x="250510" y="0"/>
                  <a:pt x="55053" y="166174"/>
                  <a:pt x="9849" y="387080"/>
                </a:cubicBezTo>
                <a:lnTo>
                  <a:pt x="0" y="484780"/>
                </a:lnTo>
                <a:lnTo>
                  <a:pt x="9849" y="582479"/>
                </a:lnTo>
                <a:cubicBezTo>
                  <a:pt x="55053" y="803386"/>
                  <a:pt x="250510" y="969559"/>
                  <a:pt x="484780" y="969559"/>
                </a:cubicBezTo>
                <a:lnTo>
                  <a:pt x="4023672" y="969560"/>
                </a:lnTo>
                <a:cubicBezTo>
                  <a:pt x="4291409" y="969560"/>
                  <a:pt x="4508452" y="752517"/>
                  <a:pt x="4508452" y="484780"/>
                </a:cubicBezTo>
                <a:lnTo>
                  <a:pt x="4508453" y="484780"/>
                </a:lnTo>
                <a:cubicBezTo>
                  <a:pt x="4508453" y="217043"/>
                  <a:pt x="4291410" y="0"/>
                  <a:pt x="4023673" y="0"/>
                </a:cubicBez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wrap="square" lIns="323982" tIns="0" rIns="0" bIns="0" rtlCol="0" anchor="ctr">
            <a:noAutofit/>
          </a:bodyPr>
          <a:lstStyle/>
          <a:p>
            <a:pPr lvl="0"/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功能描述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MH_Other_2"/>
          <p:cNvSpPr txBox="1"/>
          <p:nvPr>
            <p:custDataLst>
              <p:tags r:id="rId9"/>
            </p:custDataLst>
          </p:nvPr>
        </p:nvSpPr>
        <p:spPr>
          <a:xfrm flipH="1">
            <a:off x="6535130" y="4459386"/>
            <a:ext cx="845841" cy="61542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anose="020B0503020202020204" pitchFamily="34" charset="0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zh-CN" sz="4000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rPr>
              <a:t>04</a:t>
            </a:r>
            <a:endParaRPr lang="zh-CN" altLang="en-US" sz="4000" dirty="0">
              <a:solidFill>
                <a:schemeClr val="bg1"/>
              </a:solidFill>
              <a:latin typeface="Arial" panose="020B0604020202020204" pitchFamily="34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4" name="MH_Others_1"/>
          <p:cNvSpPr txBox="1"/>
          <p:nvPr>
            <p:custDataLst>
              <p:tags r:id="rId10"/>
            </p:custDataLst>
          </p:nvPr>
        </p:nvSpPr>
        <p:spPr>
          <a:xfrm>
            <a:off x="5589634" y="375965"/>
            <a:ext cx="1679482" cy="67710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  录</a:t>
            </a:r>
          </a:p>
        </p:txBody>
      </p:sp>
      <p:sp>
        <p:nvSpPr>
          <p:cNvPr id="13" name="MH_SubTitle_1">
            <a:extLst>
              <a:ext uri="{FF2B5EF4-FFF2-40B4-BE49-F238E27FC236}">
                <a16:creationId xmlns:a16="http://schemas.microsoft.com/office/drawing/2014/main" id="{2FAD0CE5-7942-4454-8577-313A111A5C08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374483" y="5436868"/>
            <a:ext cx="4012975" cy="742357"/>
          </a:xfrm>
          <a:custGeom>
            <a:avLst/>
            <a:gdLst>
              <a:gd name="connsiteX0" fmla="*/ 0 w 4508453"/>
              <a:gd name="connsiteY0" fmla="*/ 484779 h 969560"/>
              <a:gd name="connsiteX1" fmla="*/ 0 w 4508453"/>
              <a:gd name="connsiteY1" fmla="*/ 484780 h 969560"/>
              <a:gd name="connsiteX2" fmla="*/ 0 w 4508453"/>
              <a:gd name="connsiteY2" fmla="*/ 484780 h 969560"/>
              <a:gd name="connsiteX3" fmla="*/ 1260428 w 4508453"/>
              <a:gd name="connsiteY3" fmla="*/ 88141 h 969560"/>
              <a:gd name="connsiteX4" fmla="*/ 1260428 w 4508453"/>
              <a:gd name="connsiteY4" fmla="*/ 890894 h 969560"/>
              <a:gd name="connsiteX5" fmla="*/ 3969982 w 4508453"/>
              <a:gd name="connsiteY5" fmla="*/ 890894 h 969560"/>
              <a:gd name="connsiteX6" fmla="*/ 4411496 w 4508453"/>
              <a:gd name="connsiteY6" fmla="*/ 489518 h 969560"/>
              <a:gd name="connsiteX7" fmla="*/ 4411497 w 4508453"/>
              <a:gd name="connsiteY7" fmla="*/ 489518 h 969560"/>
              <a:gd name="connsiteX8" fmla="*/ 3969983 w 4508453"/>
              <a:gd name="connsiteY8" fmla="*/ 88141 h 969560"/>
              <a:gd name="connsiteX9" fmla="*/ 484780 w 4508453"/>
              <a:gd name="connsiteY9" fmla="*/ 0 h 969560"/>
              <a:gd name="connsiteX10" fmla="*/ 4023673 w 4508453"/>
              <a:gd name="connsiteY10" fmla="*/ 0 h 969560"/>
              <a:gd name="connsiteX11" fmla="*/ 4508453 w 4508453"/>
              <a:gd name="connsiteY11" fmla="*/ 484780 h 969560"/>
              <a:gd name="connsiteX12" fmla="*/ 4508452 w 4508453"/>
              <a:gd name="connsiteY12" fmla="*/ 484780 h 969560"/>
              <a:gd name="connsiteX13" fmla="*/ 4023672 w 4508453"/>
              <a:gd name="connsiteY13" fmla="*/ 969560 h 969560"/>
              <a:gd name="connsiteX14" fmla="*/ 484780 w 4508453"/>
              <a:gd name="connsiteY14" fmla="*/ 969559 h 969560"/>
              <a:gd name="connsiteX15" fmla="*/ 9849 w 4508453"/>
              <a:gd name="connsiteY15" fmla="*/ 582479 h 969560"/>
              <a:gd name="connsiteX16" fmla="*/ 0 w 4508453"/>
              <a:gd name="connsiteY16" fmla="*/ 484780 h 969560"/>
              <a:gd name="connsiteX17" fmla="*/ 9849 w 4508453"/>
              <a:gd name="connsiteY17" fmla="*/ 387080 h 969560"/>
              <a:gd name="connsiteX18" fmla="*/ 484780 w 4508453"/>
              <a:gd name="connsiteY18" fmla="*/ 0 h 96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08453" h="969560">
                <a:moveTo>
                  <a:pt x="0" y="484779"/>
                </a:moveTo>
                <a:lnTo>
                  <a:pt x="0" y="484780"/>
                </a:lnTo>
                <a:lnTo>
                  <a:pt x="0" y="484780"/>
                </a:lnTo>
                <a:close/>
                <a:moveTo>
                  <a:pt x="1260428" y="88141"/>
                </a:moveTo>
                <a:lnTo>
                  <a:pt x="1260428" y="890894"/>
                </a:lnTo>
                <a:lnTo>
                  <a:pt x="3969982" y="890894"/>
                </a:lnTo>
                <a:cubicBezTo>
                  <a:pt x="4213824" y="890894"/>
                  <a:pt x="4411496" y="711192"/>
                  <a:pt x="4411496" y="489518"/>
                </a:cubicBezTo>
                <a:lnTo>
                  <a:pt x="4411497" y="489518"/>
                </a:lnTo>
                <a:cubicBezTo>
                  <a:pt x="4411497" y="267843"/>
                  <a:pt x="4213825" y="88141"/>
                  <a:pt x="3969983" y="88141"/>
                </a:cubicBezTo>
                <a:close/>
                <a:moveTo>
                  <a:pt x="484780" y="0"/>
                </a:moveTo>
                <a:lnTo>
                  <a:pt x="4023673" y="0"/>
                </a:lnTo>
                <a:cubicBezTo>
                  <a:pt x="4291410" y="0"/>
                  <a:pt x="4508453" y="217043"/>
                  <a:pt x="4508453" y="484780"/>
                </a:cubicBezTo>
                <a:lnTo>
                  <a:pt x="4508452" y="484780"/>
                </a:lnTo>
                <a:cubicBezTo>
                  <a:pt x="4508452" y="752517"/>
                  <a:pt x="4291409" y="969560"/>
                  <a:pt x="4023672" y="969560"/>
                </a:cubicBezTo>
                <a:lnTo>
                  <a:pt x="484780" y="969559"/>
                </a:lnTo>
                <a:cubicBezTo>
                  <a:pt x="250510" y="969559"/>
                  <a:pt x="55053" y="803386"/>
                  <a:pt x="9849" y="582479"/>
                </a:cubicBezTo>
                <a:lnTo>
                  <a:pt x="0" y="484780"/>
                </a:lnTo>
                <a:lnTo>
                  <a:pt x="9849" y="387080"/>
                </a:lnTo>
                <a:cubicBezTo>
                  <a:pt x="55053" y="166174"/>
                  <a:pt x="250510" y="0"/>
                  <a:pt x="4847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wrap="square" lIns="1367925" tIns="0" rIns="0" bIns="0" rtlCol="0" anchor="ctr" anchorCtr="0">
            <a:no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总结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MH_Other_1">
            <a:extLst>
              <a:ext uri="{FF2B5EF4-FFF2-40B4-BE49-F238E27FC236}">
                <a16:creationId xmlns:a16="http://schemas.microsoft.com/office/drawing/2014/main" id="{E1351078-C309-4BE6-9BB7-76F906B79348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 flipH="1">
            <a:off x="5599857" y="5500269"/>
            <a:ext cx="705509" cy="61555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anose="020B0503020202020204" pitchFamily="34" charset="0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zh-CN" sz="4000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rPr>
              <a:t>05</a:t>
            </a:r>
            <a:endParaRPr lang="zh-CN" altLang="en-US" sz="4000" dirty="0">
              <a:solidFill>
                <a:schemeClr val="bg1"/>
              </a:solidFill>
              <a:latin typeface="Arial" panose="020B0604020202020204" pitchFamily="34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p:transition spd="slow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00"/>
                            </p:stCondLst>
                            <p:childTnLst>
                              <p:par>
                                <p:cTn id="1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1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600"/>
                            </p:stCondLst>
                            <p:childTnLst>
                              <p:par>
                                <p:cTn id="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1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6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1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6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7" grpId="0"/>
      <p:bldP spid="19" grpId="0" animBg="1"/>
      <p:bldP spid="38" grpId="0"/>
      <p:bldP spid="12" grpId="0" animBg="1"/>
      <p:bldP spid="20" grpId="0"/>
      <p:bldP spid="21" grpId="0" animBg="1"/>
      <p:bldP spid="23" grpId="0"/>
      <p:bldP spid="24" grpId="0"/>
      <p:bldP spid="13" grpId="0" animBg="1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8"/>
          <p:cNvSpPr txBox="1"/>
          <p:nvPr/>
        </p:nvSpPr>
        <p:spPr>
          <a:xfrm>
            <a:off x="857250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功能描述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DC22BC74-CE7D-4D08-A7C9-420DCD4A4075}"/>
              </a:ext>
            </a:extLst>
          </p:cNvPr>
          <p:cNvSpPr txBox="1"/>
          <p:nvPr/>
        </p:nvSpPr>
        <p:spPr>
          <a:xfrm>
            <a:off x="1604839" y="1600101"/>
            <a:ext cx="90439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FFFF"/>
                </a:solidFill>
              </a:rPr>
              <a:t>通过该页面管理员可以进入后台页面进行相应的操作，系统赋予管理员最高权限。</a:t>
            </a:r>
            <a:endParaRPr lang="zh-CN" altLang="zh-CN" sz="2800" b="1" dirty="0">
              <a:solidFill>
                <a:srgbClr val="FFFFFF"/>
              </a:solidFill>
            </a:endParaRPr>
          </a:p>
        </p:txBody>
      </p:sp>
      <p:sp>
        <p:nvSpPr>
          <p:cNvPr id="7" name="TextBox 24">
            <a:extLst>
              <a:ext uri="{FF2B5EF4-FFF2-40B4-BE49-F238E27FC236}">
                <a16:creationId xmlns:a16="http://schemas.microsoft.com/office/drawing/2014/main" id="{64C1418E-9025-409C-A04F-9B6977D367D3}"/>
              </a:ext>
            </a:extLst>
          </p:cNvPr>
          <p:cNvSpPr txBox="1"/>
          <p:nvPr/>
        </p:nvSpPr>
        <p:spPr>
          <a:xfrm>
            <a:off x="1604839" y="978390"/>
            <a:ext cx="9043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FFFF"/>
                </a:solidFill>
              </a:rPr>
              <a:t>说明：</a:t>
            </a:r>
            <a:endParaRPr lang="en-US" altLang="zh-CN" sz="32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04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396966" y="2001588"/>
            <a:ext cx="4434778" cy="3229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985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05</a:t>
            </a:r>
            <a:endParaRPr lang="zh-CN" altLang="en-US" sz="20985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7" name="直接连接符 6"/>
          <p:cNvCxnSpPr>
            <a:cxnSpLocks/>
          </p:cNvCxnSpPr>
          <p:nvPr>
            <p:custDataLst>
              <p:tags r:id="rId3"/>
            </p:custDataLst>
          </p:nvPr>
        </p:nvCxnSpPr>
        <p:spPr>
          <a:xfrm>
            <a:off x="5714638" y="3616325"/>
            <a:ext cx="4963209" cy="0"/>
          </a:xfrm>
          <a:prstGeom prst="line">
            <a:avLst/>
          </a:prstGeom>
          <a:ln w="1270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5512517" y="2687434"/>
            <a:ext cx="5381354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总结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6249555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8"/>
          <p:cNvSpPr txBox="1"/>
          <p:nvPr/>
        </p:nvSpPr>
        <p:spPr>
          <a:xfrm>
            <a:off x="857250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总结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DC22BC74-CE7D-4D08-A7C9-420DCD4A4075}"/>
              </a:ext>
            </a:extLst>
          </p:cNvPr>
          <p:cNvSpPr txBox="1"/>
          <p:nvPr/>
        </p:nvSpPr>
        <p:spPr>
          <a:xfrm>
            <a:off x="1604839" y="1600101"/>
            <a:ext cx="904397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FFFF"/>
                </a:solidFill>
              </a:rPr>
              <a:t>网站的系统分析在整个开发过程中占着重要的地位，在系统分析阶段，找出开发的主线，整个网站的流程是关键，不然思路就会很乱。</a:t>
            </a:r>
            <a:endParaRPr lang="en-US" altLang="zh-CN" sz="2800" b="1" dirty="0">
              <a:solidFill>
                <a:srgbClr val="FFFFFF"/>
              </a:solidFill>
            </a:endParaRPr>
          </a:p>
          <a:p>
            <a:endParaRPr lang="en-US" altLang="zh-CN" sz="2800" b="1" dirty="0">
              <a:solidFill>
                <a:srgbClr val="FFFFFF"/>
              </a:solidFill>
            </a:endParaRPr>
          </a:p>
          <a:p>
            <a:r>
              <a:rPr lang="zh-CN" altLang="en-US" sz="2800" b="1" dirty="0">
                <a:solidFill>
                  <a:srgbClr val="FFFFFF"/>
                </a:solidFill>
              </a:rPr>
              <a:t>由于时间比较仓促，再加上自己的实际开发经验比较少，所以软件还有许多不完善的地方有些功能实现得并不理想。希望老师多多指导。</a:t>
            </a:r>
            <a:endParaRPr lang="zh-CN" altLang="zh-CN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50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259"/>
          <p:cNvSpPr>
            <a:spLocks noChangeArrowheads="1"/>
          </p:cNvSpPr>
          <p:nvPr/>
        </p:nvSpPr>
        <p:spPr bwMode="auto">
          <a:xfrm>
            <a:off x="2133600" y="2465226"/>
            <a:ext cx="859155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9600" b="1" dirty="0">
                <a:solidFill>
                  <a:schemeClr val="bg1"/>
                </a:solidFill>
                <a:cs typeface="Arial" panose="020B0604020202020204" pitchFamily="34" charset="0"/>
              </a:rPr>
              <a:t>THANK YOU </a:t>
            </a:r>
            <a:endParaRPr lang="zh-CN" altLang="en-US" sz="9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3" name="矩形 259"/>
          <p:cNvSpPr>
            <a:spLocks noChangeArrowheads="1"/>
          </p:cNvSpPr>
          <p:nvPr/>
        </p:nvSpPr>
        <p:spPr bwMode="auto">
          <a:xfrm>
            <a:off x="3196089" y="4036856"/>
            <a:ext cx="646657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3600" dirty="0">
                <a:solidFill>
                  <a:schemeClr val="bg1"/>
                </a:solidFill>
                <a:cs typeface="Arial" panose="020B0604020202020204" pitchFamily="34" charset="0"/>
              </a:rPr>
              <a:t>感谢聆听，批评指导</a:t>
            </a: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5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82725" y="1955417"/>
            <a:ext cx="4434778" cy="3229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985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01</a:t>
            </a:r>
            <a:endParaRPr lang="zh-CN" altLang="en-US" sz="20985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7" name="直接连接符 6"/>
          <p:cNvCxnSpPr/>
          <p:nvPr>
            <p:custDataLst>
              <p:tags r:id="rId3"/>
            </p:custDataLst>
          </p:nvPr>
        </p:nvCxnSpPr>
        <p:spPr>
          <a:xfrm>
            <a:off x="5813930" y="3616325"/>
            <a:ext cx="4860006" cy="0"/>
          </a:xfrm>
          <a:prstGeom prst="line">
            <a:avLst/>
          </a:prstGeom>
          <a:ln w="1270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205313" y="2748544"/>
            <a:ext cx="4468623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开发背景</a:t>
            </a:r>
          </a:p>
        </p:txBody>
      </p:sp>
    </p:spTree>
    <p:custDataLst>
      <p:tags r:id="rId1"/>
    </p:custData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8"/>
          <p:cNvSpPr txBox="1"/>
          <p:nvPr/>
        </p:nvSpPr>
        <p:spPr>
          <a:xfrm>
            <a:off x="857250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开发背景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TextBox 24">
            <a:extLst>
              <a:ext uri="{FF2B5EF4-FFF2-40B4-BE49-F238E27FC236}">
                <a16:creationId xmlns:a16="http://schemas.microsoft.com/office/drawing/2014/main" id="{EDD8E145-179E-4B1F-BF39-761528446D5B}"/>
              </a:ext>
            </a:extLst>
          </p:cNvPr>
          <p:cNvSpPr txBox="1"/>
          <p:nvPr/>
        </p:nvSpPr>
        <p:spPr>
          <a:xfrm>
            <a:off x="1604839" y="1600101"/>
            <a:ext cx="904397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solidFill>
                  <a:srgbClr val="FFFFFF"/>
                </a:solidFill>
              </a:rPr>
              <a:t>随着</a:t>
            </a:r>
            <a:r>
              <a:rPr lang="zh-CN" altLang="en-US" sz="2800" b="1" dirty="0">
                <a:solidFill>
                  <a:srgbClr val="FFFFFF"/>
                </a:solidFill>
              </a:rPr>
              <a:t>信息技术的快速发展，全球化经济已经在国内迅速发展起来。电子商务的应用越来越广泛，网上购物商城雨后春笋般地成长了起来，具有投资小，信息传递更新快等特点，极大地方便了消费者。因此我决定选择“网上购物商城”作为本次课程设计的课题。</a:t>
            </a:r>
            <a:endParaRPr lang="zh-CN" altLang="zh-CN" sz="28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396966" y="2001588"/>
            <a:ext cx="4434778" cy="3229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985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02</a:t>
            </a:r>
            <a:endParaRPr lang="zh-CN" altLang="en-US" sz="20985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7" name="直接连接符 6"/>
          <p:cNvCxnSpPr>
            <a:cxnSpLocks/>
          </p:cNvCxnSpPr>
          <p:nvPr>
            <p:custDataLst>
              <p:tags r:id="rId3"/>
            </p:custDataLst>
          </p:nvPr>
        </p:nvCxnSpPr>
        <p:spPr>
          <a:xfrm>
            <a:off x="5714638" y="3616325"/>
            <a:ext cx="4963209" cy="0"/>
          </a:xfrm>
          <a:prstGeom prst="line">
            <a:avLst/>
          </a:prstGeom>
          <a:ln w="1270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5512517" y="2687434"/>
            <a:ext cx="5381354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开发及运行环境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9587197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8"/>
          <p:cNvSpPr txBox="1"/>
          <p:nvPr/>
        </p:nvSpPr>
        <p:spPr>
          <a:xfrm>
            <a:off x="857250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开发及运行环境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TextBox 24">
            <a:extLst>
              <a:ext uri="{FF2B5EF4-FFF2-40B4-BE49-F238E27FC236}">
                <a16:creationId xmlns:a16="http://schemas.microsoft.com/office/drawing/2014/main" id="{F0A7B02F-9F2B-4BD1-A9C5-5FC167E44EAE}"/>
              </a:ext>
            </a:extLst>
          </p:cNvPr>
          <p:cNvSpPr txBox="1"/>
          <p:nvPr/>
        </p:nvSpPr>
        <p:spPr>
          <a:xfrm>
            <a:off x="1604839" y="1600101"/>
            <a:ext cx="904397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FFFF"/>
                </a:solidFill>
              </a:rPr>
              <a:t>操作系统：</a:t>
            </a:r>
            <a:r>
              <a:rPr lang="en-US" altLang="zh-CN" sz="2800" b="1" dirty="0">
                <a:solidFill>
                  <a:srgbClr val="FFFFFF"/>
                </a:solidFill>
              </a:rPr>
              <a:t>Win7</a:t>
            </a:r>
            <a:r>
              <a:rPr lang="zh-CN" altLang="en-US" sz="2800" b="1" dirty="0">
                <a:solidFill>
                  <a:srgbClr val="FFFFFF"/>
                </a:solidFill>
              </a:rPr>
              <a:t>，</a:t>
            </a:r>
            <a:r>
              <a:rPr lang="en-US" altLang="zh-CN" sz="2800" b="1" dirty="0">
                <a:solidFill>
                  <a:srgbClr val="FFFFFF"/>
                </a:solidFill>
              </a:rPr>
              <a:t>Win10</a:t>
            </a:r>
            <a:r>
              <a:rPr lang="zh-CN" altLang="en-US" sz="2800" b="1" dirty="0">
                <a:solidFill>
                  <a:srgbClr val="FFFFFF"/>
                </a:solidFill>
              </a:rPr>
              <a:t>操作系统；</a:t>
            </a:r>
            <a:endParaRPr lang="en-US" altLang="zh-CN" sz="2800" b="1" dirty="0">
              <a:solidFill>
                <a:srgbClr val="FFFFFF"/>
              </a:solidFill>
            </a:endParaRPr>
          </a:p>
          <a:p>
            <a:r>
              <a:rPr lang="en-US" altLang="zh-CN" sz="2800" b="1" dirty="0">
                <a:solidFill>
                  <a:srgbClr val="FFFFFF"/>
                </a:solidFill>
              </a:rPr>
              <a:t>Web</a:t>
            </a:r>
            <a:r>
              <a:rPr lang="zh-CN" altLang="en-US" sz="2800" b="1" dirty="0">
                <a:solidFill>
                  <a:srgbClr val="FFFFFF"/>
                </a:solidFill>
              </a:rPr>
              <a:t>服务器：</a:t>
            </a:r>
            <a:r>
              <a:rPr lang="en-US" altLang="zh-CN" sz="2800" b="1" dirty="0">
                <a:solidFill>
                  <a:srgbClr val="FFFFFF"/>
                </a:solidFill>
              </a:rPr>
              <a:t>Apache-Tomcat-8.5</a:t>
            </a:r>
            <a:r>
              <a:rPr lang="zh-CN" altLang="en-US" sz="2800" b="1" dirty="0">
                <a:solidFill>
                  <a:srgbClr val="FFFFFF"/>
                </a:solidFill>
              </a:rPr>
              <a:t>；</a:t>
            </a:r>
            <a:endParaRPr lang="en-US" altLang="zh-CN" sz="2800" b="1" dirty="0">
              <a:solidFill>
                <a:srgbClr val="FFFFFF"/>
              </a:solidFill>
            </a:endParaRPr>
          </a:p>
          <a:p>
            <a:r>
              <a:rPr lang="en-US" altLang="zh-CN" sz="2800" b="1" dirty="0">
                <a:solidFill>
                  <a:srgbClr val="FFFFFF"/>
                </a:solidFill>
              </a:rPr>
              <a:t>Java</a:t>
            </a:r>
            <a:r>
              <a:rPr lang="zh-CN" altLang="en-US" sz="2800" b="1" dirty="0">
                <a:solidFill>
                  <a:srgbClr val="FFFFFF"/>
                </a:solidFill>
              </a:rPr>
              <a:t>开发包：</a:t>
            </a:r>
            <a:r>
              <a:rPr lang="en-US" altLang="zh-CN" sz="2800" b="1" dirty="0">
                <a:solidFill>
                  <a:srgbClr val="FFFFFF"/>
                </a:solidFill>
              </a:rPr>
              <a:t>JDK1.8.0_05;</a:t>
            </a:r>
          </a:p>
          <a:p>
            <a:r>
              <a:rPr lang="zh-CN" altLang="en-US" sz="2800" b="1" dirty="0">
                <a:solidFill>
                  <a:srgbClr val="FFFFFF"/>
                </a:solidFill>
              </a:rPr>
              <a:t>数据库：</a:t>
            </a:r>
            <a:r>
              <a:rPr lang="en-US" altLang="zh-CN" sz="2800" b="1" dirty="0">
                <a:solidFill>
                  <a:srgbClr val="FFFFFF"/>
                </a:solidFill>
              </a:rPr>
              <a:t>mysql-5.7.21-winx64</a:t>
            </a:r>
            <a:r>
              <a:rPr lang="zh-CN" altLang="en-US" sz="2800" b="1" dirty="0">
                <a:solidFill>
                  <a:srgbClr val="FFFFFF"/>
                </a:solidFill>
              </a:rPr>
              <a:t>；</a:t>
            </a:r>
            <a:endParaRPr lang="en-US" altLang="zh-CN" sz="2800" b="1" dirty="0">
              <a:solidFill>
                <a:srgbClr val="FFFFFF"/>
              </a:solidFill>
            </a:endParaRPr>
          </a:p>
          <a:p>
            <a:r>
              <a:rPr lang="zh-CN" altLang="en-US" sz="2800" b="1" dirty="0">
                <a:solidFill>
                  <a:srgbClr val="FFFFFF"/>
                </a:solidFill>
              </a:rPr>
              <a:t>开发环境：</a:t>
            </a:r>
            <a:r>
              <a:rPr lang="en-US" altLang="zh-CN" sz="2800" b="1" dirty="0">
                <a:solidFill>
                  <a:srgbClr val="FFFFFF"/>
                </a:solidFill>
              </a:rPr>
              <a:t>My Eclipse 8.5</a:t>
            </a:r>
            <a:r>
              <a:rPr lang="zh-CN" altLang="en-US" sz="2800" b="1" dirty="0">
                <a:solidFill>
                  <a:srgbClr val="FFFFFF"/>
                </a:solidFill>
              </a:rPr>
              <a:t>；</a:t>
            </a:r>
            <a:endParaRPr lang="zh-CN" altLang="zh-CN" sz="28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396966" y="2001588"/>
            <a:ext cx="4434778" cy="3229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985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03</a:t>
            </a:r>
            <a:endParaRPr lang="zh-CN" altLang="en-US" sz="20985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7" name="直接连接符 6"/>
          <p:cNvCxnSpPr>
            <a:cxnSpLocks/>
          </p:cNvCxnSpPr>
          <p:nvPr>
            <p:custDataLst>
              <p:tags r:id="rId3"/>
            </p:custDataLst>
          </p:nvPr>
        </p:nvCxnSpPr>
        <p:spPr>
          <a:xfrm>
            <a:off x="5714638" y="3616325"/>
            <a:ext cx="4963209" cy="0"/>
          </a:xfrm>
          <a:prstGeom prst="line">
            <a:avLst/>
          </a:prstGeom>
          <a:ln w="1270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5512517" y="2687434"/>
            <a:ext cx="5381354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系统设计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903118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8"/>
          <p:cNvSpPr txBox="1"/>
          <p:nvPr/>
        </p:nvSpPr>
        <p:spPr>
          <a:xfrm>
            <a:off x="857250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系统设计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TextBox 24">
            <a:extLst>
              <a:ext uri="{FF2B5EF4-FFF2-40B4-BE49-F238E27FC236}">
                <a16:creationId xmlns:a16="http://schemas.microsoft.com/office/drawing/2014/main" id="{F0A7B02F-9F2B-4BD1-A9C5-5FC167E44EAE}"/>
              </a:ext>
            </a:extLst>
          </p:cNvPr>
          <p:cNvSpPr txBox="1"/>
          <p:nvPr/>
        </p:nvSpPr>
        <p:spPr>
          <a:xfrm>
            <a:off x="1604839" y="1600101"/>
            <a:ext cx="904397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FFFF"/>
                </a:solidFill>
              </a:rPr>
              <a:t>本系统采用</a:t>
            </a:r>
            <a:r>
              <a:rPr lang="en-US" altLang="zh-CN" sz="2800" b="1" dirty="0">
                <a:solidFill>
                  <a:srgbClr val="FFFFFF"/>
                </a:solidFill>
              </a:rPr>
              <a:t>MySQL</a:t>
            </a:r>
            <a:r>
              <a:rPr lang="zh-CN" altLang="en-US" sz="2800" b="1" dirty="0">
                <a:solidFill>
                  <a:srgbClr val="FFFFFF"/>
                </a:solidFill>
              </a:rPr>
              <a:t>数据库，数据库名字为</a:t>
            </a:r>
            <a:r>
              <a:rPr lang="en-US" altLang="zh-CN" sz="2800" b="1" dirty="0">
                <a:solidFill>
                  <a:srgbClr val="FFFFFF"/>
                </a:solidFill>
              </a:rPr>
              <a:t>udia</a:t>
            </a:r>
            <a:r>
              <a:rPr lang="zh-CN" altLang="en-US" sz="2800" b="1" dirty="0">
                <a:solidFill>
                  <a:srgbClr val="FFFFFF"/>
                </a:solidFill>
              </a:rPr>
              <a:t>，数据库包含</a:t>
            </a:r>
            <a:r>
              <a:rPr lang="en-US" altLang="zh-CN" sz="2800" b="1" dirty="0">
                <a:solidFill>
                  <a:srgbClr val="FFFFFF"/>
                </a:solidFill>
              </a:rPr>
              <a:t>8</a:t>
            </a:r>
            <a:r>
              <a:rPr lang="zh-CN" altLang="en-US" sz="2800" b="1" dirty="0">
                <a:solidFill>
                  <a:srgbClr val="FFFFFF"/>
                </a:solidFill>
              </a:rPr>
              <a:t>张数据表。</a:t>
            </a:r>
            <a:endParaRPr lang="en-US" altLang="zh-CN" sz="2800" b="1" dirty="0">
              <a:solidFill>
                <a:srgbClr val="FFFFFF"/>
              </a:solidFill>
            </a:endParaRPr>
          </a:p>
          <a:p>
            <a:r>
              <a:rPr lang="en-US" altLang="zh-CN" sz="2800" b="1" dirty="0">
                <a:solidFill>
                  <a:srgbClr val="FFFFFF"/>
                </a:solidFill>
              </a:rPr>
              <a:t>User                   </a:t>
            </a:r>
            <a:r>
              <a:rPr lang="zh-CN" altLang="en-US" sz="2800" b="1" dirty="0">
                <a:solidFill>
                  <a:srgbClr val="FFFFFF"/>
                </a:solidFill>
              </a:rPr>
              <a:t>用户信息表</a:t>
            </a:r>
            <a:endParaRPr lang="en-US" altLang="zh-CN" sz="2800" b="1" dirty="0">
              <a:solidFill>
                <a:srgbClr val="FFFFFF"/>
              </a:solidFill>
            </a:endParaRPr>
          </a:p>
          <a:p>
            <a:r>
              <a:rPr lang="en-US" altLang="zh-CN" sz="2800" b="1" dirty="0">
                <a:solidFill>
                  <a:srgbClr val="FFFFFF"/>
                </a:solidFill>
              </a:rPr>
              <a:t>Product             </a:t>
            </a:r>
            <a:r>
              <a:rPr lang="zh-CN" altLang="en-US" sz="2800" b="1" dirty="0">
                <a:solidFill>
                  <a:srgbClr val="FFFFFF"/>
                </a:solidFill>
              </a:rPr>
              <a:t>商品信息表</a:t>
            </a:r>
            <a:endParaRPr lang="en-US" altLang="zh-CN" sz="2800" b="1" dirty="0">
              <a:solidFill>
                <a:srgbClr val="FFFFFF"/>
              </a:solidFill>
            </a:endParaRPr>
          </a:p>
          <a:p>
            <a:r>
              <a:rPr lang="en-US" altLang="zh-CN" sz="2800" b="1" dirty="0">
                <a:solidFill>
                  <a:srgbClr val="FFFFFF"/>
                </a:solidFill>
              </a:rPr>
              <a:t>Orders               </a:t>
            </a:r>
            <a:r>
              <a:rPr lang="zh-CN" altLang="en-US" sz="2800" b="1" dirty="0">
                <a:solidFill>
                  <a:srgbClr val="FFFFFF"/>
                </a:solidFill>
              </a:rPr>
              <a:t>订单表</a:t>
            </a:r>
            <a:endParaRPr lang="en-US" altLang="zh-CN" sz="2800" b="1" dirty="0">
              <a:solidFill>
                <a:srgbClr val="FFFFFF"/>
              </a:solidFill>
            </a:endParaRPr>
          </a:p>
          <a:p>
            <a:r>
              <a:rPr lang="en-US" altLang="zh-CN" sz="2800" b="1" dirty="0">
                <a:solidFill>
                  <a:srgbClr val="FFFFFF"/>
                </a:solidFill>
              </a:rPr>
              <a:t>Cart                    </a:t>
            </a:r>
            <a:r>
              <a:rPr lang="zh-CN" altLang="en-US" sz="2800" b="1" dirty="0">
                <a:solidFill>
                  <a:srgbClr val="FFFFFF"/>
                </a:solidFill>
              </a:rPr>
              <a:t>购物车表</a:t>
            </a:r>
            <a:endParaRPr lang="en-US" altLang="zh-CN" sz="2800" b="1" dirty="0">
              <a:solidFill>
                <a:srgbClr val="FFFFFF"/>
              </a:solidFill>
            </a:endParaRPr>
          </a:p>
          <a:p>
            <a:r>
              <a:rPr lang="en-US" altLang="zh-CN" sz="2800" b="1" dirty="0">
                <a:solidFill>
                  <a:srgbClr val="FFFFFF"/>
                </a:solidFill>
              </a:rPr>
              <a:t>Category           </a:t>
            </a:r>
            <a:r>
              <a:rPr lang="zh-CN" altLang="en-US" sz="2800" b="1" dirty="0">
                <a:solidFill>
                  <a:srgbClr val="FFFFFF"/>
                </a:solidFill>
              </a:rPr>
              <a:t>商品分类表</a:t>
            </a:r>
            <a:endParaRPr lang="en-US" altLang="zh-CN" sz="2800" b="1" dirty="0">
              <a:solidFill>
                <a:srgbClr val="FFFFFF"/>
              </a:solidFill>
            </a:endParaRPr>
          </a:p>
          <a:p>
            <a:r>
              <a:rPr lang="en-US" altLang="zh-CN" sz="2800" b="1" dirty="0">
                <a:solidFill>
                  <a:srgbClr val="FFFFFF"/>
                </a:solidFill>
              </a:rPr>
              <a:t>News                 </a:t>
            </a:r>
            <a:r>
              <a:rPr lang="zh-CN" altLang="en-US" sz="2800" b="1" dirty="0">
                <a:solidFill>
                  <a:srgbClr val="FFFFFF"/>
                </a:solidFill>
              </a:rPr>
              <a:t>新闻信息表</a:t>
            </a:r>
            <a:endParaRPr lang="en-US" altLang="zh-CN" sz="2800" b="1" dirty="0">
              <a:solidFill>
                <a:srgbClr val="FFFFFF"/>
              </a:solidFill>
            </a:endParaRPr>
          </a:p>
          <a:p>
            <a:r>
              <a:rPr lang="en-US" altLang="zh-CN" sz="2800" b="1" dirty="0">
                <a:solidFill>
                  <a:srgbClr val="FFFFFF"/>
                </a:solidFill>
              </a:rPr>
              <a:t>Shopaddress    </a:t>
            </a:r>
            <a:r>
              <a:rPr lang="zh-CN" altLang="en-US" sz="2800" b="1" dirty="0">
                <a:solidFill>
                  <a:srgbClr val="FFFFFF"/>
                </a:solidFill>
              </a:rPr>
              <a:t>配送地址地址表</a:t>
            </a:r>
            <a:endParaRPr lang="en-US" altLang="zh-CN" sz="2800" b="1" dirty="0">
              <a:solidFill>
                <a:srgbClr val="FFFFFF"/>
              </a:solidFill>
            </a:endParaRPr>
          </a:p>
          <a:p>
            <a:r>
              <a:rPr lang="en-US" altLang="zh-CN" sz="2800" b="1" dirty="0">
                <a:solidFill>
                  <a:srgbClr val="FFFFFF"/>
                </a:solidFill>
              </a:rPr>
              <a:t>Orderitem        </a:t>
            </a:r>
            <a:r>
              <a:rPr lang="zh-CN" altLang="en-US" sz="2800" b="1" dirty="0">
                <a:solidFill>
                  <a:srgbClr val="FFFFFF"/>
                </a:solidFill>
              </a:rPr>
              <a:t>订单明细表</a:t>
            </a:r>
            <a:endParaRPr lang="zh-CN" altLang="zh-CN" sz="2800" b="1" dirty="0">
              <a:solidFill>
                <a:srgbClr val="FFFFFF"/>
              </a:solidFill>
            </a:endParaRPr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4970238B-BAB6-4D0E-B467-E2B7218A8BEE}"/>
              </a:ext>
            </a:extLst>
          </p:cNvPr>
          <p:cNvSpPr txBox="1"/>
          <p:nvPr/>
        </p:nvSpPr>
        <p:spPr>
          <a:xfrm>
            <a:off x="1604839" y="978390"/>
            <a:ext cx="9043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FFFF"/>
                </a:solidFill>
              </a:rPr>
              <a:t>3.1</a:t>
            </a:r>
            <a:r>
              <a:rPr lang="zh-CN" altLang="en-US" sz="3200" b="1" dirty="0">
                <a:solidFill>
                  <a:srgbClr val="FFFFFF"/>
                </a:solidFill>
              </a:rPr>
              <a:t>数据库设计</a:t>
            </a:r>
            <a:endParaRPr lang="en-US" altLang="zh-CN" sz="32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43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8"/>
          <p:cNvSpPr txBox="1"/>
          <p:nvPr/>
        </p:nvSpPr>
        <p:spPr>
          <a:xfrm>
            <a:off x="857250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系统设计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TextBox 24">
            <a:extLst>
              <a:ext uri="{FF2B5EF4-FFF2-40B4-BE49-F238E27FC236}">
                <a16:creationId xmlns:a16="http://schemas.microsoft.com/office/drawing/2014/main" id="{F0A7B02F-9F2B-4BD1-A9C5-5FC167E44EAE}"/>
              </a:ext>
            </a:extLst>
          </p:cNvPr>
          <p:cNvSpPr txBox="1"/>
          <p:nvPr/>
        </p:nvSpPr>
        <p:spPr>
          <a:xfrm>
            <a:off x="1604839" y="1600101"/>
            <a:ext cx="904397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FFFF"/>
                </a:solidFill>
              </a:rPr>
              <a:t>本系统采用了</a:t>
            </a:r>
            <a:r>
              <a:rPr lang="en-US" altLang="zh-CN" sz="2800" b="1" dirty="0">
                <a:solidFill>
                  <a:srgbClr val="FFFFFF"/>
                </a:solidFill>
              </a:rPr>
              <a:t>jsp + Java</a:t>
            </a:r>
            <a:r>
              <a:rPr lang="zh-CN" altLang="en-US" sz="2800" b="1" dirty="0">
                <a:solidFill>
                  <a:srgbClr val="FFFFFF"/>
                </a:solidFill>
              </a:rPr>
              <a:t>技术构建的网上购物商城。系统的主要功能：</a:t>
            </a:r>
            <a:endParaRPr lang="en-US" altLang="zh-CN" sz="2800" b="1" dirty="0">
              <a:solidFill>
                <a:srgbClr val="FFFFFF"/>
              </a:solidFill>
            </a:endParaRPr>
          </a:p>
          <a:p>
            <a:r>
              <a:rPr lang="en-US" altLang="zh-CN" sz="2800" b="1" dirty="0">
                <a:solidFill>
                  <a:srgbClr val="FFFFFF"/>
                </a:solidFill>
              </a:rPr>
              <a:t>	</a:t>
            </a:r>
            <a:r>
              <a:rPr lang="zh-CN" altLang="en-US" sz="2800" b="1" dirty="0">
                <a:solidFill>
                  <a:srgbClr val="FFFFFF"/>
                </a:solidFill>
              </a:rPr>
              <a:t>前台主要有两大功能，分别是商品信息的各种浏览操作和用户购买商品的操作；</a:t>
            </a:r>
            <a:endParaRPr lang="en-US" altLang="zh-CN" sz="2800" b="1" dirty="0">
              <a:solidFill>
                <a:srgbClr val="FFFFFF"/>
              </a:solidFill>
            </a:endParaRPr>
          </a:p>
          <a:p>
            <a:r>
              <a:rPr lang="en-US" altLang="zh-CN" sz="2800" b="1" dirty="0">
                <a:solidFill>
                  <a:srgbClr val="FFFFFF"/>
                </a:solidFill>
              </a:rPr>
              <a:t>	</a:t>
            </a:r>
            <a:r>
              <a:rPr lang="zh-CN" altLang="en-US" sz="2800" b="1" dirty="0">
                <a:solidFill>
                  <a:srgbClr val="FFFFFF"/>
                </a:solidFill>
              </a:rPr>
              <a:t>后台主要功能是当管理员成功登录后台后，对网站的基本信息进行维护，比如商品管理，商品分类管理，订单管理。</a:t>
            </a:r>
            <a:endParaRPr lang="zh-CN" altLang="zh-CN" sz="2800" b="1" dirty="0">
              <a:solidFill>
                <a:srgbClr val="FFFFFF"/>
              </a:solidFill>
            </a:endParaRPr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4970238B-BAB6-4D0E-B467-E2B7218A8BEE}"/>
              </a:ext>
            </a:extLst>
          </p:cNvPr>
          <p:cNvSpPr txBox="1"/>
          <p:nvPr/>
        </p:nvSpPr>
        <p:spPr>
          <a:xfrm>
            <a:off x="1604839" y="978390"/>
            <a:ext cx="9043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FFFF"/>
                </a:solidFill>
              </a:rPr>
              <a:t>3.2</a:t>
            </a:r>
            <a:r>
              <a:rPr lang="zh-CN" altLang="en-US" sz="3200" b="1" dirty="0">
                <a:solidFill>
                  <a:srgbClr val="FFFFFF"/>
                </a:solidFill>
              </a:rPr>
              <a:t>功能简介</a:t>
            </a:r>
            <a:endParaRPr lang="en-US" altLang="zh-CN" sz="32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08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BingLLB#"/>
  <p:tag name="MH_LAYOUT" val="SubTitle"/>
  <p:tag name="MH" val="20161022203851"/>
  <p:tag name="MH_LIBRARY" val="GRAPHI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SubTitle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Other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SubTitle"/>
  <p:tag name="MH_ORDE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Other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SubTitle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Other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SubTitle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Other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SubTitle"/>
  <p:tag name="MH_ORDER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Other"/>
  <p:tag name="MH_ORDER" val="2"/>
</p:tagLst>
</file>

<file path=ppt/theme/theme1.xml><?xml version="1.0" encoding="utf-8"?>
<a:theme xmlns:a="http://schemas.openxmlformats.org/drawingml/2006/main" name="自定义设计方案">
  <a:themeElements>
    <a:clrScheme name="自定义 2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BC1DD"/>
      </a:accent1>
      <a:accent2>
        <a:srgbClr val="92D050"/>
      </a:accent2>
      <a:accent3>
        <a:srgbClr val="4BC1DD"/>
      </a:accent3>
      <a:accent4>
        <a:srgbClr val="92D050"/>
      </a:accent4>
      <a:accent5>
        <a:srgbClr val="4BC1DD"/>
      </a:accent5>
      <a:accent6>
        <a:srgbClr val="92D050"/>
      </a:accent6>
      <a:hlink>
        <a:srgbClr val="4BC1DD"/>
      </a:hlink>
      <a:folHlink>
        <a:srgbClr val="92D05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603</Words>
  <Application>Microsoft Office PowerPoint</Application>
  <PresentationFormat>自定义</PresentationFormat>
  <Paragraphs>108</Paragraphs>
  <Slides>23</Slides>
  <Notes>23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微软雅黑</vt:lpstr>
      <vt:lpstr>Arial</vt:lpstr>
      <vt:lpstr>Calibri</vt:lpstr>
      <vt:lpstr>Calibri Light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bt158</dc:title>
  <dc:creator/>
  <cp:lastModifiedBy/>
  <cp:revision>2</cp:revision>
  <dcterms:created xsi:type="dcterms:W3CDTF">2016-11-24T15:39:00Z</dcterms:created>
  <dcterms:modified xsi:type="dcterms:W3CDTF">2019-10-14T12:10:36Z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2052-10.1.0.7697</vt:lpwstr>
  </property>
</Properties>
</file>